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9753600" cx="13004800"/>
  <p:notesSz cx="6858000" cy="9144000"/>
  <p:embeddedFontLs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buChar char="●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25000"/>
              </a:lnSpc>
              <a:spcBef>
                <a:spcPts val="0"/>
              </a:spcBef>
              <a:buChar char="○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l">
              <a:lnSpc>
                <a:spcPct val="125000"/>
              </a:lnSpc>
              <a:spcBef>
                <a:spcPts val="0"/>
              </a:spcBef>
              <a:buChar char="■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l">
              <a:lnSpc>
                <a:spcPct val="125000"/>
              </a:lnSpc>
              <a:spcBef>
                <a:spcPts val="0"/>
              </a:spcBef>
              <a:buChar char="●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l">
              <a:lnSpc>
                <a:spcPct val="125000"/>
              </a:lnSpc>
              <a:spcBef>
                <a:spcPts val="0"/>
              </a:spcBef>
              <a:buChar char="○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l">
              <a:lnSpc>
                <a:spcPct val="125000"/>
              </a:lnSpc>
              <a:spcBef>
                <a:spcPts val="0"/>
              </a:spcBef>
              <a:buChar char="■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l">
              <a:lnSpc>
                <a:spcPct val="125000"/>
              </a:lnSpc>
              <a:spcBef>
                <a:spcPts val="0"/>
              </a:spcBef>
              <a:buChar char="●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l">
              <a:lnSpc>
                <a:spcPct val="125000"/>
              </a:lnSpc>
              <a:spcBef>
                <a:spcPts val="0"/>
              </a:spcBef>
              <a:buChar char="○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l">
              <a:lnSpc>
                <a:spcPct val="125000"/>
              </a:lnSpc>
              <a:spcBef>
                <a:spcPts val="0"/>
              </a:spcBef>
              <a:buChar char="■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" type="body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Font typeface="Helvetica Neue"/>
              <a:buNone/>
              <a:defRPr sz="3200"/>
            </a:lvl1pPr>
            <a:lvl2pPr indent="228600" lvl="1" marL="0" rtl="0" algn="ctr">
              <a:spcBef>
                <a:spcPts val="0"/>
              </a:spcBef>
              <a:buFont typeface="Helvetica Neue"/>
              <a:buNone/>
              <a:defRPr sz="3200"/>
            </a:lvl2pPr>
            <a:lvl3pPr indent="457200" lvl="2" marL="0" rtl="0" algn="ctr">
              <a:spcBef>
                <a:spcPts val="0"/>
              </a:spcBef>
              <a:buFont typeface="Helvetica Neue"/>
              <a:buNone/>
              <a:defRPr sz="3200"/>
            </a:lvl3pPr>
            <a:lvl4pPr indent="685800" lvl="3" marL="0" rtl="0" algn="ctr">
              <a:spcBef>
                <a:spcPts val="0"/>
              </a:spcBef>
              <a:buFont typeface="Helvetica Neue"/>
              <a:buNone/>
              <a:defRPr sz="3200"/>
            </a:lvl4pPr>
            <a:lvl5pPr indent="914400" lvl="4" marL="0" rtl="0" algn="ctr">
              <a:spcBef>
                <a:spcPts val="0"/>
              </a:spcBef>
              <a:buFont typeface="Helvetica Neue"/>
              <a:buNone/>
              <a:defRPr sz="3200"/>
            </a:lvl5pPr>
            <a:lvl6pPr lvl="5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Font typeface="Helvetica Neue"/>
              <a:buNone/>
              <a:defRPr sz="3200"/>
            </a:lvl1pPr>
            <a:lvl2pPr indent="228600" lvl="1" marL="0" rtl="0" algn="ctr">
              <a:spcBef>
                <a:spcPts val="0"/>
              </a:spcBef>
              <a:buFont typeface="Helvetica Neue"/>
              <a:buNone/>
              <a:defRPr sz="3200"/>
            </a:lvl2pPr>
            <a:lvl3pPr indent="457200" lvl="2" marL="0" rtl="0" algn="ctr">
              <a:spcBef>
                <a:spcPts val="0"/>
              </a:spcBef>
              <a:buFont typeface="Helvetica Neue"/>
              <a:buNone/>
              <a:defRPr sz="3200"/>
            </a:lvl3pPr>
            <a:lvl4pPr indent="685800" lvl="3" marL="0" rtl="0" algn="ctr">
              <a:spcBef>
                <a:spcPts val="0"/>
              </a:spcBef>
              <a:buFont typeface="Helvetica Neue"/>
              <a:buNone/>
              <a:defRPr sz="3200"/>
            </a:lvl4pPr>
            <a:lvl5pPr indent="914400" lvl="4" marL="0" rtl="0" algn="ctr">
              <a:spcBef>
                <a:spcPts val="0"/>
              </a:spcBef>
              <a:buFont typeface="Helvetica Neue"/>
              <a:buNone/>
              <a:defRPr sz="3200"/>
            </a:lvl5pPr>
            <a:lvl6pPr lvl="5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 sz="6000"/>
            </a:lvl1pPr>
            <a:lvl2pPr lvl="1" rtl="0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952500" y="4762500"/>
            <a:ext cx="5333999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Font typeface="Helvetica Neue"/>
              <a:buNone/>
              <a:defRPr sz="3200"/>
            </a:lvl1pPr>
            <a:lvl2pPr indent="228600" lvl="1" marL="0" rtl="0" algn="ctr">
              <a:spcBef>
                <a:spcPts val="0"/>
              </a:spcBef>
              <a:buFont typeface="Helvetica Neue"/>
              <a:buNone/>
              <a:defRPr sz="3200"/>
            </a:lvl2pPr>
            <a:lvl3pPr indent="457200" lvl="2" marL="0" rtl="0" algn="ctr">
              <a:spcBef>
                <a:spcPts val="0"/>
              </a:spcBef>
              <a:buFont typeface="Helvetica Neue"/>
              <a:buNone/>
              <a:defRPr sz="3200"/>
            </a:lvl3pPr>
            <a:lvl4pPr indent="685800" lvl="3" marL="0" rtl="0" algn="ctr">
              <a:spcBef>
                <a:spcPts val="0"/>
              </a:spcBef>
              <a:buFont typeface="Helvetica Neue"/>
              <a:buNone/>
              <a:defRPr sz="3200"/>
            </a:lvl4pPr>
            <a:lvl5pPr indent="914400" lvl="4" marL="0" rtl="0" algn="ctr">
              <a:spcBef>
                <a:spcPts val="0"/>
              </a:spcBef>
              <a:buFont typeface="Helvetica Neue"/>
              <a:buNone/>
              <a:defRPr sz="3200"/>
            </a:lvl5pPr>
            <a:lvl6pPr lvl="5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952500" y="26035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73050" lvl="0" marL="4445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952500" y="3937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rtl="0" algn="ctr">
              <a:spcBef>
                <a:spcPts val="0"/>
              </a:spcBef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52500" y="26035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42900" lvl="0" marL="342900" rtl="0">
              <a:spcBef>
                <a:spcPts val="3200"/>
              </a:spcBef>
              <a:defRPr sz="2800"/>
            </a:lvl1pPr>
            <a:lvl2pPr indent="-342900" lvl="1" marL="685800" rtl="0">
              <a:spcBef>
                <a:spcPts val="3200"/>
              </a:spcBef>
              <a:defRPr sz="2800"/>
            </a:lvl2pPr>
            <a:lvl3pPr indent="-342900" lvl="2" marL="1028700" rtl="0">
              <a:spcBef>
                <a:spcPts val="3200"/>
              </a:spcBef>
              <a:defRPr sz="2800"/>
            </a:lvl3pPr>
            <a:lvl4pPr indent="-342900" lvl="3" marL="1371600" rtl="0">
              <a:spcBef>
                <a:spcPts val="3200"/>
              </a:spcBef>
              <a:defRPr sz="2800"/>
            </a:lvl4pPr>
            <a:lvl5pPr indent="-342900" lvl="4" marL="1714500" rtl="0">
              <a:spcBef>
                <a:spcPts val="3200"/>
              </a:spcBef>
              <a:defRPr sz="2800"/>
            </a:lvl5pPr>
            <a:lvl6pPr lvl="5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952500" y="1270000"/>
            <a:ext cx="11099799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73050" lvl="0" marL="4445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rtl="0">
              <a:spcBef>
                <a:spcPts val="4200"/>
              </a:spcBef>
              <a:buFont typeface="Helvetica Neue"/>
              <a:buChar char="•"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8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spcBef>
                <a:spcPts val="0"/>
              </a:spcBef>
              <a:defRPr b="0" i="0" sz="8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spcBef>
                <a:spcPts val="0"/>
              </a:spcBef>
              <a:defRPr b="0" i="0" sz="8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spcBef>
                <a:spcPts val="0"/>
              </a:spcBef>
              <a:defRPr b="0" i="0" sz="8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spcBef>
                <a:spcPts val="0"/>
              </a:spcBef>
              <a:defRPr b="0" i="0" sz="8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spcBef>
                <a:spcPts val="0"/>
              </a:spcBef>
              <a:defRPr b="0" i="0" sz="8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spcBef>
                <a:spcPts val="0"/>
              </a:spcBef>
              <a:defRPr b="0" i="0" sz="8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spcBef>
                <a:spcPts val="0"/>
              </a:spcBef>
              <a:defRPr b="0" i="0" sz="8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spcBef>
                <a:spcPts val="0"/>
              </a:spcBef>
              <a:defRPr b="0" i="0" sz="8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52500" y="26035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73050" lvl="0" marL="444500" marR="0" rtl="0" algn="l">
              <a:spcBef>
                <a:spcPts val="4200"/>
              </a:spcBef>
              <a:buFont typeface="Helvetica Neue"/>
              <a:buChar char="•"/>
              <a:defRPr b="0" i="0" sz="36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spcBef>
                <a:spcPts val="4200"/>
              </a:spcBef>
              <a:buFont typeface="Helvetica Neue"/>
              <a:buChar char="•"/>
              <a:defRPr b="0" i="0" sz="36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spcBef>
                <a:spcPts val="4200"/>
              </a:spcBef>
              <a:buFont typeface="Helvetica Neue"/>
              <a:buChar char="•"/>
              <a:defRPr b="0" i="0" sz="36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spcBef>
                <a:spcPts val="4200"/>
              </a:spcBef>
              <a:buFont typeface="Helvetica Neue"/>
              <a:buChar char="•"/>
              <a:defRPr b="0" i="0" sz="36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spcBef>
                <a:spcPts val="4200"/>
              </a:spcBef>
              <a:buFont typeface="Helvetica Neue"/>
              <a:buChar char="•"/>
              <a:defRPr b="0" i="0" sz="36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spcBef>
                <a:spcPts val="4200"/>
              </a:spcBef>
              <a:buFont typeface="Helvetica Neue"/>
              <a:buChar char="•"/>
              <a:defRPr b="0" i="0" sz="36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spcBef>
                <a:spcPts val="4200"/>
              </a:spcBef>
              <a:buFont typeface="Helvetica Neue"/>
              <a:buChar char="•"/>
              <a:defRPr b="0" i="0" sz="36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spcBef>
                <a:spcPts val="4200"/>
              </a:spcBef>
              <a:buFont typeface="Helvetica Neue"/>
              <a:buChar char="•"/>
              <a:defRPr b="0" i="0" sz="36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spcBef>
                <a:spcPts val="4200"/>
              </a:spcBef>
              <a:buFont typeface="Helvetica Neue"/>
              <a:buChar char="•"/>
              <a:defRPr b="0" i="0" sz="36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lbe.merciai@gmail.com" TargetMode="External"/><Relationship Id="rId4" Type="http://schemas.openxmlformats.org/officeDocument/2006/relationships/hyperlink" Target="mailto:riccardopapucci93@gmail.com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://www.micc.unifi.it" TargetMode="External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270000" y="173355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t/>
            </a:r>
            <a:endParaRPr b="0" i="0" sz="33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t/>
            </a:r>
            <a:endParaRPr b="0" i="0" sz="33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270000" y="5035550"/>
            <a:ext cx="10464900" cy="17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Clr>
                <a:srgbClr val="797979"/>
              </a:buClr>
              <a:buSzPct val="25000"/>
              <a:buFont typeface="Helvetica Neue"/>
              <a:buNone/>
            </a:pPr>
            <a:r>
              <a:rPr lang="en-US" sz="2500">
                <a:solidFill>
                  <a:srgbClr val="797979"/>
                </a:solidFill>
              </a:rPr>
              <a:t>Alberto Merciai</a:t>
            </a:r>
            <a:r>
              <a:rPr b="0" i="0" lang="en-US" sz="2500" u="none" cap="none" strike="noStrike">
                <a:solidFill>
                  <a:srgbClr val="7979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marR="0" rtl="0" algn="ctr">
              <a:spcBef>
                <a:spcPts val="0"/>
              </a:spcBef>
              <a:buClr>
                <a:srgbClr val="797979"/>
              </a:buClr>
              <a:buSzPct val="25000"/>
              <a:buFont typeface="Helvetica Neue"/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albe.merciai@gmail.com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797979"/>
              </a:buClr>
              <a:buSzPct val="25000"/>
              <a:buFont typeface="Helvetica Neue"/>
              <a:buNone/>
            </a:pPr>
            <a:r>
              <a:rPr lang="en-US" sz="2500">
                <a:solidFill>
                  <a:srgbClr val="797979"/>
                </a:solidFill>
              </a:rPr>
              <a:t>Riccardo Papucci</a:t>
            </a:r>
            <a:r>
              <a:rPr lang="en-US" sz="2500">
                <a:solidFill>
                  <a:srgbClr val="797979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rgbClr val="797979"/>
              </a:buClr>
              <a:buSzPct val="25000"/>
              <a:buFont typeface="Helvetica Neue"/>
              <a:buNone/>
            </a:pPr>
            <a:r>
              <a:rPr lang="en-US" sz="2500" u="sng">
                <a:solidFill>
                  <a:schemeClr val="hlink"/>
                </a:solidFill>
                <a:hlinkClick r:id="rId4"/>
              </a:rPr>
              <a:t>riccardopapucci93@gmail.com</a:t>
            </a:r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7219" y="7601142"/>
            <a:ext cx="2995800" cy="8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6638442" y="7815949"/>
            <a:ext cx="2909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http://www.micc.unifi.it</a:t>
            </a:r>
          </a:p>
        </p:txBody>
      </p:sp>
      <p:pic>
        <p:nvPicPr>
          <p:cNvPr id="41" name="Shape 41"/>
          <p:cNvPicPr preferRelativeResize="0"/>
          <p:nvPr/>
        </p:nvPicPr>
        <p:blipFill rotWithShape="1">
          <a:blip r:embed="rId7">
            <a:alphaModFix/>
          </a:blip>
          <a:srcRect b="0" l="0" r="3119" t="0"/>
          <a:stretch/>
        </p:blipFill>
        <p:spPr>
          <a:xfrm>
            <a:off x="7905553" y="-28760"/>
            <a:ext cx="5114700" cy="28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/>
        </p:nvSpPr>
        <p:spPr>
          <a:xfrm>
            <a:off x="1576300" y="3049500"/>
            <a:ext cx="9852300" cy="17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6000"/>
              <a:t>Appetizing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US" sz="3000"/>
              <a:t>Progetto Human Computer Interaction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13" cy="8614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Shape 128"/>
          <p:cNvCxnSpPr/>
          <p:nvPr/>
        </p:nvCxnSpPr>
        <p:spPr>
          <a:xfrm flipH="1" rot="10800000">
            <a:off x="3809403" y="494274"/>
            <a:ext cx="8760096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kx="0" rotWithShape="0" algn="bl" stA="50000" stPos="0" sy="-100000" ky="0"/>
          </a:effectLst>
        </p:spPr>
      </p:cxnSp>
      <p:cxnSp>
        <p:nvCxnSpPr>
          <p:cNvPr id="129" name="Shape 129"/>
          <p:cNvCxnSpPr/>
          <p:nvPr/>
        </p:nvCxnSpPr>
        <p:spPr>
          <a:xfrm>
            <a:off x="362112" y="9372600"/>
            <a:ext cx="9328478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kx="0" rotWithShape="0" algn="bl" stA="50000" stPos="0" sy="-100000" ky="0"/>
          </a:effectLst>
        </p:spPr>
      </p:cxnSp>
      <p:sp>
        <p:nvSpPr>
          <p:cNvPr id="130" name="Shape 130"/>
          <p:cNvSpPr txBox="1"/>
          <p:nvPr/>
        </p:nvSpPr>
        <p:spPr>
          <a:xfrm>
            <a:off x="362100" y="147050"/>
            <a:ext cx="2995800" cy="67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/>
              <a:t>Mockup</a:t>
            </a:r>
            <a:r>
              <a:rPr b="1" lang="en-US" sz="3000"/>
              <a:t> 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47700" y="1080637"/>
            <a:ext cx="113094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 di procedere alla fase implementativa sono sono stati costruiti i mockup delle viste e il diagramma di flusso dell’applicazione.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150" y="2966950"/>
            <a:ext cx="6579400" cy="49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3550" y="3097225"/>
            <a:ext cx="2995799" cy="46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Shape 139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140" name="Shape 140"/>
          <p:cNvCxnSpPr/>
          <p:nvPr/>
        </p:nvCxnSpPr>
        <p:spPr>
          <a:xfrm>
            <a:off x="362112" y="9372600"/>
            <a:ext cx="9328499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141" name="Shape 141"/>
          <p:cNvSpPr txBox="1"/>
          <p:nvPr/>
        </p:nvSpPr>
        <p:spPr>
          <a:xfrm>
            <a:off x="362100" y="147050"/>
            <a:ext cx="2995800" cy="67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/>
              <a:t>Diagramma di flusso</a:t>
            </a:r>
            <a:r>
              <a:rPr b="1" lang="en-US" sz="3000"/>
              <a:t> 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24" y="1727225"/>
            <a:ext cx="12112719" cy="665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149" name="Shape 149"/>
          <p:cNvCxnSpPr/>
          <p:nvPr/>
        </p:nvCxnSpPr>
        <p:spPr>
          <a:xfrm>
            <a:off x="362112" y="9372600"/>
            <a:ext cx="9328499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150" name="Shape 150"/>
          <p:cNvSpPr txBox="1"/>
          <p:nvPr/>
        </p:nvSpPr>
        <p:spPr>
          <a:xfrm>
            <a:off x="362100" y="147050"/>
            <a:ext cx="2995800" cy="67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/>
              <a:t>Applicazione 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98750" y="1396637"/>
            <a:ext cx="12207299" cy="3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Helvetica Neue"/>
              <a:buChar char="●"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Funzionalità principali</a:t>
            </a: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visualizza</a:t>
            </a: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 e selezionare </a:t>
            </a: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ristoranti vicini</a:t>
            </a: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visualizzare mappa ristoranti</a:t>
            </a: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scelta menù fisso</a:t>
            </a: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scelta menù alla carta e personalizzazione menù</a:t>
            </a: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visualizzare foto del menù </a:t>
            </a: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effettuare prenotazione</a:t>
            </a:r>
          </a:p>
        </p:txBody>
      </p:sp>
      <p:sp>
        <p:nvSpPr>
          <p:cNvPr id="152" name="Shape 152"/>
          <p:cNvSpPr/>
          <p:nvPr/>
        </p:nvSpPr>
        <p:spPr>
          <a:xfrm>
            <a:off x="4652796" y="7522587"/>
            <a:ext cx="2508299" cy="1419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5071630" y="7789785"/>
            <a:ext cx="16707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/>
              <a:t>client app</a:t>
            </a:r>
          </a:p>
        </p:txBody>
      </p:sp>
      <p:sp>
        <p:nvSpPr>
          <p:cNvPr id="154" name="Shape 154"/>
          <p:cNvSpPr/>
          <p:nvPr/>
        </p:nvSpPr>
        <p:spPr>
          <a:xfrm>
            <a:off x="6355339" y="4348900"/>
            <a:ext cx="3522000" cy="1419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7161090" y="4705963"/>
            <a:ext cx="19104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server app</a:t>
            </a:r>
          </a:p>
        </p:txBody>
      </p:sp>
      <p:cxnSp>
        <p:nvCxnSpPr>
          <p:cNvPr id="156" name="Shape 156"/>
          <p:cNvCxnSpPr>
            <a:stCxn id="153" idx="0"/>
            <a:endCxn id="153" idx="0"/>
          </p:cNvCxnSpPr>
          <p:nvPr/>
        </p:nvCxnSpPr>
        <p:spPr>
          <a:xfrm>
            <a:off x="5906980" y="778978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7" name="Shape 157"/>
          <p:cNvCxnSpPr>
            <a:stCxn id="154" idx="3"/>
            <a:endCxn id="152" idx="0"/>
          </p:cNvCxnSpPr>
          <p:nvPr/>
        </p:nvCxnSpPr>
        <p:spPr>
          <a:xfrm flipH="1">
            <a:off x="5906923" y="5560348"/>
            <a:ext cx="964200" cy="196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375" y="3337400"/>
            <a:ext cx="7839850" cy="60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362100" y="1324425"/>
            <a:ext cx="120864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Client</a:t>
            </a: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Native: </a:t>
            </a: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per la realizzazione di un’applicazione nativa utilizzando Javascript.</a:t>
            </a: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Redux:</a:t>
            </a: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 per implementare in React Native il modello Redux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0943" y="8790267"/>
            <a:ext cx="2995800" cy="8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166" name="Shape 166"/>
          <p:cNvCxnSpPr/>
          <p:nvPr/>
        </p:nvCxnSpPr>
        <p:spPr>
          <a:xfrm>
            <a:off x="362112" y="9372600"/>
            <a:ext cx="9328499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167" name="Shape 167"/>
          <p:cNvSpPr txBox="1"/>
          <p:nvPr/>
        </p:nvSpPr>
        <p:spPr>
          <a:xfrm>
            <a:off x="362100" y="147050"/>
            <a:ext cx="2995800" cy="67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/>
              <a:t>Tecnologie Utilizzate</a:t>
            </a:r>
            <a:r>
              <a:rPr b="1" lang="en-US" sz="300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399" y="3408449"/>
            <a:ext cx="8123025" cy="535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9093" y="8941892"/>
            <a:ext cx="2995800" cy="86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175" name="Shape 175"/>
          <p:cNvCxnSpPr/>
          <p:nvPr/>
        </p:nvCxnSpPr>
        <p:spPr>
          <a:xfrm>
            <a:off x="362112" y="9372600"/>
            <a:ext cx="9328499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176" name="Shape 176"/>
          <p:cNvSpPr txBox="1"/>
          <p:nvPr/>
        </p:nvSpPr>
        <p:spPr>
          <a:xfrm>
            <a:off x="170750" y="0"/>
            <a:ext cx="3735600" cy="67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Tecnologie Utilizzate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000"/>
          </a:p>
        </p:txBody>
      </p:sp>
      <p:sp>
        <p:nvSpPr>
          <p:cNvPr id="177" name="Shape 177"/>
          <p:cNvSpPr txBox="1"/>
          <p:nvPr/>
        </p:nvSpPr>
        <p:spPr>
          <a:xfrm>
            <a:off x="362100" y="1324425"/>
            <a:ext cx="120864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Server</a:t>
            </a: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PHP: </a:t>
            </a: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linguaggio usato in combinazione con </a:t>
            </a: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 l’interrogazione del database.</a:t>
            </a: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MySQL</a:t>
            </a: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Database relazionale contenente tutti i dati dell’app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Shape 183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184" name="Shape 184"/>
          <p:cNvCxnSpPr/>
          <p:nvPr/>
        </p:nvCxnSpPr>
        <p:spPr>
          <a:xfrm>
            <a:off x="362112" y="9372600"/>
            <a:ext cx="9328499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185" name="Shape 185"/>
          <p:cNvSpPr txBox="1"/>
          <p:nvPr/>
        </p:nvSpPr>
        <p:spPr>
          <a:xfrm>
            <a:off x="362100" y="147050"/>
            <a:ext cx="29958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/>
              <a:t>Interfacce</a:t>
            </a:r>
            <a:r>
              <a:rPr b="1" lang="en-US" sz="3000"/>
              <a:t> 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62100" y="1012875"/>
            <a:ext cx="6967500" cy="2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L’interfaccia iniziale è quella relativa alla lista dei ristoranti aderenti al servizio. Ogni elemento della lista fornisce informazioni legate al ristorante.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7011000" y="7267800"/>
            <a:ext cx="5281800" cy="1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ristoranti possono essere visualizzati dalla mappa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9050" y="688900"/>
            <a:ext cx="3561475" cy="611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6874" y="3438350"/>
            <a:ext cx="3328524" cy="57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Shape 195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196" name="Shape 196"/>
          <p:cNvCxnSpPr/>
          <p:nvPr/>
        </p:nvCxnSpPr>
        <p:spPr>
          <a:xfrm>
            <a:off x="362112" y="9372600"/>
            <a:ext cx="9328499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197" name="Shape 197"/>
          <p:cNvSpPr txBox="1"/>
          <p:nvPr/>
        </p:nvSpPr>
        <p:spPr>
          <a:xfrm>
            <a:off x="362100" y="147050"/>
            <a:ext cx="29958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/>
              <a:t>Interfacce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362100" y="1012875"/>
            <a:ext cx="69675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volta selezionato il ristorante l’applicazione consente la scelta tra menù fisso e menù alla carta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625" y="757800"/>
            <a:ext cx="3600098" cy="619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7724" y="2915315"/>
            <a:ext cx="3600099" cy="618684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5362450" y="7344287"/>
            <a:ext cx="69675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sequenza con la quale è effettuata una prenotazione differisce dal tipo di menù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Shape 207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208" name="Shape 208"/>
          <p:cNvCxnSpPr/>
          <p:nvPr/>
        </p:nvCxnSpPr>
        <p:spPr>
          <a:xfrm>
            <a:off x="362112" y="9372600"/>
            <a:ext cx="9328499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209" name="Shape 209"/>
          <p:cNvSpPr txBox="1"/>
          <p:nvPr/>
        </p:nvSpPr>
        <p:spPr>
          <a:xfrm>
            <a:off x="362100" y="147050"/>
            <a:ext cx="2995800" cy="110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Interfacce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910375" y="1012875"/>
            <a:ext cx="116589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L’applicazione consente la visualizzazione dei piatti del menù all’interno di una galleria, la selezione dei piatti dal menù alla carta e la visualizzazione del singolo piatto con relativa descrizione all’interno della lista.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376" y="3166925"/>
            <a:ext cx="3247776" cy="549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875" y="3113949"/>
            <a:ext cx="3247775" cy="557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5374" y="3124837"/>
            <a:ext cx="3247775" cy="557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Shape 219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220" name="Shape 220"/>
          <p:cNvCxnSpPr/>
          <p:nvPr/>
        </p:nvCxnSpPr>
        <p:spPr>
          <a:xfrm>
            <a:off x="362112" y="9372600"/>
            <a:ext cx="93285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221" name="Shape 221"/>
          <p:cNvSpPr txBox="1"/>
          <p:nvPr/>
        </p:nvSpPr>
        <p:spPr>
          <a:xfrm>
            <a:off x="362100" y="147050"/>
            <a:ext cx="29958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Usability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273750" y="919927"/>
            <a:ext cx="10029000" cy="6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test, sottoposti a 12 persone, sono composti da 4 task: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AutoNum type="arabicPeriod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 chiarezza della sequenza dei passi utilizzati per la prenotazione menù fisso</a:t>
            </a: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AutoNum type="arabicPeriod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 chiarezza del passaggio tra lista dei ristoranti e mappa e interazione con la mappa</a:t>
            </a: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AutoNum type="arabicPeriod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 chiarezza della sequenza dei passi utilizzati per la prenotazione menù alla carta e relativa modifica </a:t>
            </a: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AutoNum type="arabicPeriod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 chiarezza interazione galleria</a:t>
            </a:r>
          </a:p>
          <a:p>
            <a:pPr indent="0" lvl="0" marL="45720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847" y="7038800"/>
            <a:ext cx="7405125" cy="1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230" name="Shape 230"/>
          <p:cNvCxnSpPr/>
          <p:nvPr/>
        </p:nvCxnSpPr>
        <p:spPr>
          <a:xfrm>
            <a:off x="362112" y="9372600"/>
            <a:ext cx="93285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231" name="Shape 231"/>
          <p:cNvSpPr txBox="1"/>
          <p:nvPr/>
        </p:nvSpPr>
        <p:spPr>
          <a:xfrm>
            <a:off x="362100" y="147050"/>
            <a:ext cx="29958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Analisi Usability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1273750" y="919927"/>
            <a:ext cx="10029000" cy="6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362100" y="1253150"/>
            <a:ext cx="12207299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Problematiche</a:t>
            </a: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gesti interazione galleria (Domanda 14) anche se conformi alle applicazioni in commercio.</a:t>
            </a: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usabilità tasti (Domanda 2,Checkbox)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01" y="3600312"/>
            <a:ext cx="12063299" cy="51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49" name="Shape 49"/>
          <p:cNvCxnSpPr/>
          <p:nvPr/>
        </p:nvCxnSpPr>
        <p:spPr>
          <a:xfrm>
            <a:off x="362112" y="9372600"/>
            <a:ext cx="9328499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50" name="Shape 50"/>
          <p:cNvSpPr txBox="1"/>
          <p:nvPr/>
        </p:nvSpPr>
        <p:spPr>
          <a:xfrm>
            <a:off x="362100" y="494275"/>
            <a:ext cx="3000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>
                <a:solidFill>
                  <a:schemeClr val="dk1"/>
                </a:solidFill>
              </a:rPr>
              <a:t>Idea Chiave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908050" y="2112079"/>
            <a:ext cx="11309400" cy="212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Appetizing è un’app che nasce nel contesto ristorativo con l’idea di poter scegliere il proprio menù prima di raggiungere il ristorante nel quale l’utente del servizio desidera consumare il suo pasto. 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1067150" y="5389006"/>
            <a:ext cx="97338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Helvetica Neue"/>
              <a:buChar char="●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consentire all’utente del servizio la prenotazione di un menù fisso dal ristorante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Helvetica Neue"/>
              <a:buChar char="●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consentire all’utente del servizio la prenotazione 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con menù alla carta dal ristorante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787350" y="1764762"/>
            <a:ext cx="2315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/>
        </p:nvSpPr>
        <p:spPr>
          <a:xfrm>
            <a:off x="908050" y="4687187"/>
            <a:ext cx="44106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000"/>
              <a:t>obbiettivi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Shape 240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241" name="Shape 241"/>
          <p:cNvCxnSpPr/>
          <p:nvPr/>
        </p:nvCxnSpPr>
        <p:spPr>
          <a:xfrm>
            <a:off x="362112" y="9372600"/>
            <a:ext cx="93285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242" name="Shape 242"/>
          <p:cNvSpPr txBox="1"/>
          <p:nvPr/>
        </p:nvSpPr>
        <p:spPr>
          <a:xfrm>
            <a:off x="362100" y="147050"/>
            <a:ext cx="29958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Analisi Usability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273750" y="919927"/>
            <a:ext cx="10029000" cy="6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398750" y="1253150"/>
            <a:ext cx="12207299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Osservazioni</a:t>
            </a: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passaggio tra una schermata e l’altra non è veloce     (Domanda 5)</a:t>
            </a: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ottone che guida verso menù completo non concorde al comportamento dell’applicazione  (Domanda 10)</a:t>
            </a:r>
          </a:p>
          <a:p>
            <a:pPr indent="0" lvl="0" marL="45720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51" y="3724337"/>
            <a:ext cx="12063299" cy="51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Shape 251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252" name="Shape 252"/>
          <p:cNvCxnSpPr/>
          <p:nvPr/>
        </p:nvCxnSpPr>
        <p:spPr>
          <a:xfrm>
            <a:off x="362112" y="9372600"/>
            <a:ext cx="93285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253" name="Shape 253"/>
          <p:cNvSpPr txBox="1"/>
          <p:nvPr/>
        </p:nvSpPr>
        <p:spPr>
          <a:xfrm>
            <a:off x="362100" y="147050"/>
            <a:ext cx="29958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Analisi Usability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1273750" y="919927"/>
            <a:ext cx="10029000" cy="6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362100" y="1253150"/>
            <a:ext cx="12207299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Risultati Positivi</a:t>
            </a: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chiarezza sequenza ordinazione del menù (Domanda 7 e 8)</a:t>
            </a: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generale sono stati riscontrati indici positivi (in particolare 1,3,13,15)</a:t>
            </a:r>
          </a:p>
          <a:p>
            <a:pPr indent="0" lvl="0" marL="45720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01" y="3600312"/>
            <a:ext cx="12063299" cy="51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263" name="Shape 263"/>
          <p:cNvCxnSpPr/>
          <p:nvPr/>
        </p:nvCxnSpPr>
        <p:spPr>
          <a:xfrm>
            <a:off x="362112" y="9372600"/>
            <a:ext cx="93285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264" name="Shape 264"/>
          <p:cNvSpPr txBox="1"/>
          <p:nvPr/>
        </p:nvSpPr>
        <p:spPr>
          <a:xfrm>
            <a:off x="362100" y="147050"/>
            <a:ext cx="29958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 Sviluppi Futuri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362100" y="1253150"/>
            <a:ext cx="12207299" cy="6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 i suggerimenti degli usability sono stati considerati ragionevoli per sviluppi futuri i seguenti: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aggiungere nella mappa dei ristoranti il tipo di cucina esposto, indice di costo, con informazioni per gli allergici o ciliaci</a:t>
            </a: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selezione del piatto incorporata alla galleria ad ogni foto in modo da poter scegliere anche da questa</a:t>
            </a: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sommario della prenotazione con relativo stato e la possibilità di annullamento</a:t>
            </a:r>
          </a:p>
          <a:p>
            <a:pPr indent="-419100" lvl="1" marL="9144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aggiunta di numero di telefono nella descrizione del ristorante</a:t>
            </a:r>
          </a:p>
          <a:p>
            <a:pPr indent="0" lvl="0" marL="45720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13" cy="8614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 flipH="1" rot="10800000">
            <a:off x="3809403" y="494274"/>
            <a:ext cx="8760096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kx="0" rotWithShape="0" algn="bl" stA="50000" stPos="0" sy="-100000" ky="0"/>
          </a:effectLst>
        </p:spPr>
      </p:cxnSp>
      <p:cxnSp>
        <p:nvCxnSpPr>
          <p:cNvPr id="61" name="Shape 61"/>
          <p:cNvCxnSpPr/>
          <p:nvPr/>
        </p:nvCxnSpPr>
        <p:spPr>
          <a:xfrm>
            <a:off x="362112" y="9372600"/>
            <a:ext cx="9328478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kx="0" rotWithShape="0" algn="bl" stA="50000" stPos="0" sy="-100000" ky="0"/>
          </a:effectLst>
        </p:spPr>
      </p:cxnSp>
      <p:sp>
        <p:nvSpPr>
          <p:cNvPr id="62" name="Shape 62"/>
          <p:cNvSpPr txBox="1"/>
          <p:nvPr/>
        </p:nvSpPr>
        <p:spPr>
          <a:xfrm>
            <a:off x="457100" y="169225"/>
            <a:ext cx="3211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3000"/>
              <a:t>Panoramica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790325" y="1080912"/>
            <a:ext cx="112023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/>
              <a:t>Il progetto è stato suddiviso in 3 fasi: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1273775" y="1992615"/>
            <a:ext cx="10029000" cy="6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AutoNum type="arabicPeriod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Needfinding</a:t>
            </a:r>
          </a:p>
          <a:p>
            <a: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Interviste ristoratori e clienti </a:t>
            </a:r>
          </a:p>
          <a:p>
            <a: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Estrazione Personas e Scenari</a:t>
            </a:r>
          </a:p>
          <a:p>
            <a: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Estrazione Requirements</a:t>
            </a:r>
          </a:p>
          <a:p>
            <a: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Realizzazione Mockup e Flow-chart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AutoNum type="arabicPeriod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Prototipazione Applicazione</a:t>
            </a:r>
          </a:p>
          <a:p>
            <a: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Lato client</a:t>
            </a:r>
          </a:p>
          <a:p>
            <a: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Lato server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AutoNum type="arabicPeriod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Usability</a:t>
            </a:r>
          </a:p>
          <a:p>
            <a: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</a:p>
          <a:p>
            <a: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Analisi risultati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70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71" name="Shape 71"/>
          <p:cNvCxnSpPr/>
          <p:nvPr/>
        </p:nvCxnSpPr>
        <p:spPr>
          <a:xfrm>
            <a:off x="362112" y="9372600"/>
            <a:ext cx="9328499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72" name="Shape 72"/>
          <p:cNvSpPr txBox="1"/>
          <p:nvPr/>
        </p:nvSpPr>
        <p:spPr>
          <a:xfrm>
            <a:off x="457100" y="169225"/>
            <a:ext cx="3211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/>
              <a:t>Needfinding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746700" y="1147314"/>
            <a:ext cx="113094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Processo in cui sono osservate ed interrogate le persone per visualizzare quelle che sono le loro necessità e abitudini.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1106150" y="2404015"/>
            <a:ext cx="10029000" cy="6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797979"/>
              </a:buClr>
              <a:buSzPct val="100000"/>
              <a:buFont typeface="Helvetica Neue"/>
              <a:buChar char="●"/>
            </a:pPr>
            <a:r>
              <a:rPr b="1" lang="en-US" sz="3000">
                <a:solidFill>
                  <a:schemeClr val="dk1"/>
                </a:solidFill>
              </a:rPr>
              <a:t>Personas</a:t>
            </a:r>
          </a:p>
          <a:p>
            <a:pPr indent="0" lvl="0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Astrazione degli utenti che andranno ad utilizzare Appetizing</a:t>
            </a:r>
          </a:p>
          <a:p>
            <a:pPr indent="-419100" lvl="0" marL="457200" rtl="0">
              <a:spcBef>
                <a:spcPts val="0"/>
              </a:spcBef>
              <a:buClr>
                <a:srgbClr val="797979"/>
              </a:buClr>
              <a:buSzPct val="100000"/>
              <a:buFont typeface="Helvetica Neue"/>
              <a:buChar char="●"/>
            </a:pPr>
            <a:r>
              <a:rPr b="1" lang="en-US" sz="3000">
                <a:solidFill>
                  <a:schemeClr val="dk1"/>
                </a:solidFill>
              </a:rPr>
              <a:t>Scenari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Descrizione dei contesti in cui le personas utilizzano  il sistema per soddisfare le loro necessità.</a:t>
            </a:r>
          </a:p>
          <a:p>
            <a:pPr indent="-419100" lvl="0" marL="457200" rtl="0">
              <a:spcBef>
                <a:spcPts val="0"/>
              </a:spcBef>
              <a:buClr>
                <a:srgbClr val="797979"/>
              </a:buClr>
              <a:buSzPct val="100000"/>
              <a:buFont typeface="Helvetica Neue"/>
              <a:buChar char="●"/>
            </a:pPr>
            <a:r>
              <a:rPr b="1" lang="en-US" sz="3000">
                <a:solidFill>
                  <a:schemeClr val="dk1"/>
                </a:solidFill>
              </a:rPr>
              <a:t>Requisiti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Ciò che il prototipo deve includere per soddisfare le necessità degli utenti.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Shape 80"/>
          <p:cNvCxnSpPr>
            <a:stCxn id="81" idx="3"/>
          </p:cNvCxnSpPr>
          <p:nvPr/>
        </p:nvCxnSpPr>
        <p:spPr>
          <a:xfrm>
            <a:off x="4852500" y="494275"/>
            <a:ext cx="77166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82" name="Shape 82"/>
          <p:cNvCxnSpPr/>
          <p:nvPr/>
        </p:nvCxnSpPr>
        <p:spPr>
          <a:xfrm>
            <a:off x="362112" y="9372600"/>
            <a:ext cx="9328499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81" name="Shape 81"/>
          <p:cNvSpPr txBox="1"/>
          <p:nvPr/>
        </p:nvSpPr>
        <p:spPr>
          <a:xfrm>
            <a:off x="0" y="169225"/>
            <a:ext cx="4852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Needfinding-interviste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847700" y="1246350"/>
            <a:ext cx="11309400" cy="79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Utente (Client)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Sono state effettuate 8 domande a 10 persone valutando: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interesse nel servizio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contesto in cui può essere usato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difetti delle applicazioni già esistenti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frequenza utilizzo applicazioni di questo tipo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caratteristiche sistema di prenotazioni ideale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Risultati: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Mediamente 4 volte al mese gli intervistati vanno al ristorante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62% degli intervistati usa questi sistemi in contesti come turismo e ambito lavorativo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difetti: scarsa presenza di foto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osservazioni: molte persone basano la loro scelta su feedback degli altri utenti, info prezzi 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Shape 89"/>
          <p:cNvCxnSpPr>
            <a:stCxn id="90" idx="3"/>
          </p:cNvCxnSpPr>
          <p:nvPr/>
        </p:nvCxnSpPr>
        <p:spPr>
          <a:xfrm>
            <a:off x="4852500" y="494275"/>
            <a:ext cx="77166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91" name="Shape 91"/>
          <p:cNvCxnSpPr/>
          <p:nvPr/>
        </p:nvCxnSpPr>
        <p:spPr>
          <a:xfrm>
            <a:off x="362112" y="9372600"/>
            <a:ext cx="93285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90" name="Shape 90"/>
          <p:cNvSpPr txBox="1"/>
          <p:nvPr/>
        </p:nvSpPr>
        <p:spPr>
          <a:xfrm>
            <a:off x="0" y="169225"/>
            <a:ext cx="4852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>
                <a:solidFill>
                  <a:schemeClr val="dk1"/>
                </a:solidFill>
              </a:rPr>
              <a:t>Needfinding-interviste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847700" y="1246351"/>
            <a:ext cx="11309400" cy="7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Ristoratore </a:t>
            </a: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(Server)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Sono state effettuate 6 domande a 5 ristoratori valutando: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 approvvigionamento magazzino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vantaggi del sistema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interesse nel sistema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funzionalità necessarie al ristoratore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Risultati: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minimizza scarti approvvigionamento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l’incremento visibibilità e velocità servizio offerto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osservazioni: possibilità di fornire una scontistica</a:t>
            </a:r>
          </a:p>
          <a:p>
            <a:pPr indent="-4191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criticità: far rispettare la preordinazione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13" cy="8614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Shape 98"/>
          <p:cNvCxnSpPr/>
          <p:nvPr/>
        </p:nvCxnSpPr>
        <p:spPr>
          <a:xfrm>
            <a:off x="2568250" y="494250"/>
            <a:ext cx="100011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kx="0" rotWithShape="0" algn="bl" stA="50000" stPos="0" sy="-100000" ky="0"/>
          </a:effectLst>
        </p:spPr>
      </p:cxnSp>
      <p:cxnSp>
        <p:nvCxnSpPr>
          <p:cNvPr id="99" name="Shape 99"/>
          <p:cNvCxnSpPr/>
          <p:nvPr/>
        </p:nvCxnSpPr>
        <p:spPr>
          <a:xfrm>
            <a:off x="362112" y="9372600"/>
            <a:ext cx="9328478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kx="0" rotWithShape="0" algn="bl" stA="50000" stPos="0" sy="-100000" ky="0"/>
          </a:effectLst>
        </p:spPr>
      </p:cxnSp>
      <p:sp>
        <p:nvSpPr>
          <p:cNvPr id="100" name="Shape 100"/>
          <p:cNvSpPr txBox="1"/>
          <p:nvPr/>
        </p:nvSpPr>
        <p:spPr>
          <a:xfrm>
            <a:off x="-288550" y="165600"/>
            <a:ext cx="3211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/>
              <a:t>Personas</a:t>
            </a:r>
            <a:r>
              <a:rPr b="1" lang="en-US" sz="3000"/>
              <a:t> 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0" y="1246350"/>
            <a:ext cx="13226700" cy="7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Utente (Client)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Larry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attore che utilizza il sistema in un contesto lavorativo,</a:t>
            </a:r>
          </a:p>
          <a:p>
            <a:pPr indent="-69850" lvl="0" marL="91440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 non conosce il luogo in cui si trova e ha poco tempo disponibile		</a:t>
            </a:r>
          </a:p>
          <a:p>
            <a:pPr indent="-419100" lvl="0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Sergey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attore curioso che utilizza il sistema in vacanza o nell’odierno con limitata disponibilità economica 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Ristoratore (Server)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914400"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Steve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ristoratore che tramite l’app vuole portare vantaggi alla propria attività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9850" lvl="0" marL="91440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</a:p>
          <a:p>
            <a:pPr indent="-69850" lvl="0" marL="45720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00" cy="86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hape 107"/>
          <p:cNvCxnSpPr/>
          <p:nvPr/>
        </p:nvCxnSpPr>
        <p:spPr>
          <a:xfrm>
            <a:off x="3809403" y="494275"/>
            <a:ext cx="87600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cxnSp>
        <p:nvCxnSpPr>
          <p:cNvPr id="108" name="Shape 108"/>
          <p:cNvCxnSpPr/>
          <p:nvPr/>
        </p:nvCxnSpPr>
        <p:spPr>
          <a:xfrm>
            <a:off x="362112" y="9372600"/>
            <a:ext cx="9328499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fadeDir="5400012" kx="0" rotWithShape="0" algn="bl" stA="50000" stPos="0" sy="-100000" ky="0"/>
          </a:effectLst>
        </p:spPr>
      </p:cxnSp>
      <p:sp>
        <p:nvSpPr>
          <p:cNvPr id="109" name="Shape 109"/>
          <p:cNvSpPr txBox="1"/>
          <p:nvPr/>
        </p:nvSpPr>
        <p:spPr>
          <a:xfrm>
            <a:off x="362100" y="147050"/>
            <a:ext cx="2995800" cy="67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/>
              <a:t>Scenari </a:t>
            </a:r>
            <a:r>
              <a:rPr b="1" lang="en-US" sz="3000"/>
              <a:t> 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908050" y="2112076"/>
            <a:ext cx="11309400" cy="148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Gli scenari costruiti sono 3, uno per ogni attore, nei quali attraverso una descrizione dettagliata è raccontato come un attore utilizza il sistema per risolvere il suo task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734600" y="4062174"/>
            <a:ext cx="11535600" cy="1761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i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Larry effettua la prenotazione dalla schermata prenotazione </a:t>
            </a:r>
            <a:r>
              <a:rPr i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 ristorante</a:t>
            </a:r>
            <a:r>
              <a:rPr b="1" i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scegliendo l’orario e giorno tra quelli disponibili ed il numero di persone”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093" y="8941892"/>
            <a:ext cx="2995813" cy="8614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Shape 117"/>
          <p:cNvCxnSpPr/>
          <p:nvPr/>
        </p:nvCxnSpPr>
        <p:spPr>
          <a:xfrm flipH="1" rot="10800000">
            <a:off x="3809403" y="494274"/>
            <a:ext cx="8760096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none"/>
            <a:tailEnd len="med" w="med" type="diamond"/>
          </a:ln>
          <a:effectLst>
            <a:reflection blurRad="0" dir="0" dist="0" endA="0" endPos="40000" kx="0" rotWithShape="0" algn="bl" stA="50000" stPos="0" sy="-100000" ky="0"/>
          </a:effectLst>
        </p:spPr>
      </p:cxnSp>
      <p:cxnSp>
        <p:nvCxnSpPr>
          <p:cNvPr id="118" name="Shape 118"/>
          <p:cNvCxnSpPr/>
          <p:nvPr/>
        </p:nvCxnSpPr>
        <p:spPr>
          <a:xfrm>
            <a:off x="362112" y="9372600"/>
            <a:ext cx="9328478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dashDot"/>
            <a:miter lim="8000"/>
            <a:headEnd len="med" w="med" type="diamond"/>
            <a:tailEnd len="med" w="med" type="none"/>
          </a:ln>
          <a:effectLst>
            <a:reflection blurRad="0" dir="0" dist="0" endA="0" endPos="40000" kx="0" rotWithShape="0" algn="bl" stA="50000" stPos="0" sy="-100000" ky="0"/>
          </a:effectLst>
        </p:spPr>
      </p:cxnSp>
      <p:sp>
        <p:nvSpPr>
          <p:cNvPr id="119" name="Shape 119"/>
          <p:cNvSpPr txBox="1"/>
          <p:nvPr/>
        </p:nvSpPr>
        <p:spPr>
          <a:xfrm>
            <a:off x="362100" y="147050"/>
            <a:ext cx="2995800" cy="67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/>
              <a:t>Requisiti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847700" y="1015500"/>
            <a:ext cx="11309400" cy="25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Dagli scenari sono stati estratti 8 requisiti principali ognuno dei quali include alcuni sottorequisiti. Ad ogni requisito principale è stato associato una vista dell’applicazione mentre ai sottorequisiti sono legate le funzionalità che ogni vista deve avere per soddisfare le sue responsabilità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734600" y="3654774"/>
            <a:ext cx="11535600" cy="1784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i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i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Larry effettua la prenotazione dalla schermata prenotazione </a:t>
            </a:r>
            <a:r>
              <a:rPr i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 ristorante</a:t>
            </a:r>
            <a:r>
              <a:rPr b="1" i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scegliendo l’orario e giorno tra quelli disponibili ed il numero di persone”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i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734600" y="6230984"/>
            <a:ext cx="11535600" cy="191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●"/>
            </a:pPr>
            <a:r>
              <a:rPr b="1" i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Visualizzare la schermata di Prenotazione</a:t>
            </a:r>
          </a:p>
          <a:p>
            <a:pPr indent="-419100" lvl="1" marL="1371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i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inserire ora e data</a:t>
            </a:r>
          </a:p>
          <a:p>
            <a:pPr indent="-419100" lvl="1" marL="1371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Helvetica Neue"/>
              <a:buChar char="○"/>
            </a:pPr>
            <a:r>
              <a:rPr i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inserire numero di persone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i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